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96" r:id="rId4"/>
    <p:sldId id="301" r:id="rId5"/>
    <p:sldId id="299" r:id="rId6"/>
    <p:sldId id="303" r:id="rId7"/>
    <p:sldId id="295" r:id="rId8"/>
    <p:sldId id="300" r:id="rId9"/>
    <p:sldId id="297" r:id="rId10"/>
    <p:sldId id="288" r:id="rId11"/>
    <p:sldId id="298" r:id="rId12"/>
    <p:sldId id="30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il\My%20Drive\Files\PLIA\2024\2024%20Milfoil%20Team%20Report%20for%20Face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Gallons of Milfoil Removed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Hand Pulled</c:v>
          </c:tx>
          <c:invertIfNegative val="0"/>
          <c:cat>
            <c:numRef>
              <c:f>Sheet1!$A$27:$A$37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Sheet1!$B$27:$B$37</c:f>
              <c:numCache>
                <c:formatCode>General</c:formatCode>
                <c:ptCount val="11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11</c:v>
                </c:pt>
                <c:pt idx="4">
                  <c:v>132</c:v>
                </c:pt>
                <c:pt idx="5">
                  <c:v>65</c:v>
                </c:pt>
                <c:pt idx="6">
                  <c:v>316</c:v>
                </c:pt>
                <c:pt idx="7">
                  <c:v>458</c:v>
                </c:pt>
                <c:pt idx="8">
                  <c:v>270</c:v>
                </c:pt>
                <c:pt idx="9">
                  <c:v>31</c:v>
                </c:pt>
                <c:pt idx="10">
                  <c:v>497.5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7-4476-B7BA-CEAE34B7A00B}"/>
            </c:ext>
          </c:extLst>
        </c:ser>
        <c:ser>
          <c:idx val="1"/>
          <c:order val="1"/>
          <c:tx>
            <c:v>Procellacor(est)</c:v>
          </c:tx>
          <c:invertIfNegative val="0"/>
          <c:cat>
            <c:numRef>
              <c:f>Sheet1!$A$27:$A$37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Sheet1!$C$27:$C$36</c:f>
              <c:numCache>
                <c:formatCode>General</c:formatCode>
                <c:ptCount val="10"/>
                <c:pt idx="8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7-4476-B7BA-CEAE34B7A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95616"/>
        <c:axId val="158105600"/>
      </c:barChart>
      <c:catAx>
        <c:axId val="15809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105600"/>
        <c:crosses val="autoZero"/>
        <c:auto val="1"/>
        <c:lblAlgn val="ctr"/>
        <c:lblOffset val="100"/>
        <c:noMultiLvlLbl val="0"/>
      </c:catAx>
      <c:valAx>
        <c:axId val="15810560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Gallons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8095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7E422-93AE-4A3E-8F0E-86B090626F81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F99D0-2B35-413F-958A-126CD68FD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CF89-29F9-44E6-87D2-06484777A96C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F54-2F7B-42C7-8650-9B5A3459A22D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F74E-F011-4AC9-863E-9608CE252771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3F2B-4B41-4B1F-AD80-6B1022A97FCD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7BB9-6CE8-46CA-9E37-5C7050084647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9A7-1314-46B5-AE6B-5FDB0F4D1005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FA91-20A0-4D4A-9867-A148103A024A}" type="datetime1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D46A-5A5F-4730-A043-7A0B8C7B1CFF}" type="datetime1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D62-9CEA-479C-BADF-64296670D08A}" type="datetime1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F782-62EB-4E52-9BB6-192DDBF587A6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35E2-8D90-4710-B641-E5EE012033AB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F2DE-E73B-4C2C-A66A-A405C6860209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FFF73-4092-4F42-A79F-8C911B341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2971800"/>
          </a:xfrm>
        </p:spPr>
        <p:txBody>
          <a:bodyPr>
            <a:normAutofit/>
          </a:bodyPr>
          <a:lstStyle/>
          <a:p>
            <a:r>
              <a:rPr lang="en-US" dirty="0"/>
              <a:t>Pawtuckaway Lake </a:t>
            </a:r>
            <a:br>
              <a:rPr lang="en-US" dirty="0"/>
            </a:br>
            <a:r>
              <a:rPr lang="en-US" dirty="0"/>
              <a:t>Milfoil Status and Outlook</a:t>
            </a:r>
            <a:br>
              <a:rPr lang="en-US" dirty="0"/>
            </a:br>
            <a:r>
              <a:rPr lang="en-US" sz="2700" dirty="0"/>
              <a:t>Nottingham BOS Presentation</a:t>
            </a:r>
            <a:br>
              <a:rPr lang="en-US" dirty="0"/>
            </a:br>
            <a:r>
              <a:rPr lang="en-US" sz="2800" dirty="0"/>
              <a:t>October 6, 2025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467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Highest total milfoil removed by divers</a:t>
            </a:r>
          </a:p>
          <a:p>
            <a:r>
              <a:rPr lang="en-US" dirty="0"/>
              <a:t>Significant amount of milfoil found in southern end of lake</a:t>
            </a:r>
          </a:p>
          <a:p>
            <a:pPr lvl="1"/>
            <a:r>
              <a:rPr lang="en-US" dirty="0"/>
              <a:t>Volunteer resources not totally sufficient for removal</a:t>
            </a:r>
          </a:p>
          <a:p>
            <a:pPr lvl="1"/>
            <a:r>
              <a:rPr lang="en-US" dirty="0"/>
              <a:t>Utilized some paid divers to do multiple area removals </a:t>
            </a:r>
          </a:p>
          <a:p>
            <a:r>
              <a:rPr lang="en-US" dirty="0"/>
              <a:t>Major new areas of milfoil found in Northern End of Lake (Fundy)</a:t>
            </a:r>
          </a:p>
          <a:p>
            <a:pPr lvl="1"/>
            <a:r>
              <a:rPr lang="en-US" dirty="0"/>
              <a:t>Whole northern end of lake at risk</a:t>
            </a:r>
          </a:p>
          <a:p>
            <a:pPr lvl="1"/>
            <a:r>
              <a:rPr lang="en-US" dirty="0"/>
              <a:t>Volunteer resource not capable of fully surveying or removal</a:t>
            </a:r>
          </a:p>
          <a:p>
            <a:pPr lvl="1"/>
            <a:r>
              <a:rPr lang="en-US" dirty="0"/>
              <a:t>Without significant investment in paid divers or </a:t>
            </a:r>
            <a:r>
              <a:rPr lang="en-US" dirty="0" err="1"/>
              <a:t>ProcellaCOR</a:t>
            </a:r>
            <a:r>
              <a:rPr lang="en-US" dirty="0"/>
              <a:t> treatment, northern end of lake will be extensively covered with  milfoil within two to three years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E73B-A52C-2F78-FB5D-85B8CA7B5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2CB7-16DD-19C1-1673-4EF7D254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AC2D-22B6-9E8B-8B91-F46BDA8C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Southern End of Lake</a:t>
            </a:r>
          </a:p>
          <a:p>
            <a:pPr lvl="1"/>
            <a:r>
              <a:rPr lang="en-US" dirty="0"/>
              <a:t>Continue to use volunteers to locate and remove milfoil</a:t>
            </a:r>
          </a:p>
          <a:p>
            <a:r>
              <a:rPr lang="en-US" dirty="0"/>
              <a:t>Northern End of Lake</a:t>
            </a:r>
          </a:p>
          <a:p>
            <a:pPr lvl="1"/>
            <a:r>
              <a:rPr lang="en-US" dirty="0"/>
              <a:t>Need outside assistance to help control extensive spread of milfoil</a:t>
            </a:r>
          </a:p>
          <a:p>
            <a:pPr lvl="2"/>
            <a:r>
              <a:rPr lang="en-US" dirty="0"/>
              <a:t>Volunteer help not sufficient for current and anticipated milfoil demands</a:t>
            </a:r>
          </a:p>
          <a:p>
            <a:pPr lvl="2"/>
            <a:r>
              <a:rPr lang="en-US" dirty="0"/>
              <a:t>Meeting with NH DES in October to discuss strategy</a:t>
            </a:r>
          </a:p>
          <a:p>
            <a:pPr lvl="1"/>
            <a:r>
              <a:rPr lang="en-US" dirty="0"/>
              <a:t>Potential Funding Sources</a:t>
            </a:r>
          </a:p>
          <a:p>
            <a:pPr lvl="2"/>
            <a:r>
              <a:rPr lang="en-US" dirty="0"/>
              <a:t>NH DES Grant (application submitted)</a:t>
            </a:r>
          </a:p>
          <a:p>
            <a:pPr lvl="2"/>
            <a:r>
              <a:rPr lang="en-US" dirty="0"/>
              <a:t>Nottingham Invasive Species Fund</a:t>
            </a:r>
          </a:p>
          <a:p>
            <a:pPr lvl="2"/>
            <a:r>
              <a:rPr lang="en-US" dirty="0"/>
              <a:t>PLIA</a:t>
            </a:r>
          </a:p>
          <a:p>
            <a:pPr lvl="2"/>
            <a:r>
              <a:rPr lang="en-US" dirty="0"/>
              <a:t>Lamprey River Advisory Committee (applying for grant)</a:t>
            </a:r>
          </a:p>
          <a:p>
            <a:pPr lvl="2"/>
            <a:r>
              <a:rPr lang="en-US" dirty="0"/>
              <a:t>NH State Parks or other NH Gov Entities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95FBA-A913-3A01-6738-AE54B0AA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CFA2-1D36-B5C7-56C6-811A3B5F7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1056-86BA-61B5-8B4C-C345A770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Estimate</a:t>
            </a:r>
            <a:br>
              <a:rPr lang="en-US" dirty="0"/>
            </a:br>
            <a:r>
              <a:rPr lang="en-US" sz="2000" dirty="0"/>
              <a:t>(tentative)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6A71-BE58-A168-F828-C408F8909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~50 acres at the northern end of the lake will need treatment</a:t>
            </a:r>
          </a:p>
          <a:p>
            <a:pPr lvl="1"/>
            <a:r>
              <a:rPr lang="en-US" dirty="0"/>
              <a:t>DES will determine that </a:t>
            </a:r>
            <a:r>
              <a:rPr lang="en-US" dirty="0" err="1"/>
              <a:t>ProcellaCOR</a:t>
            </a:r>
            <a:r>
              <a:rPr lang="en-US" dirty="0"/>
              <a:t> is the preferred remedy</a:t>
            </a:r>
          </a:p>
          <a:p>
            <a:pPr lvl="1"/>
            <a:r>
              <a:rPr lang="en-US" dirty="0"/>
              <a:t>We obtain a grant from DES (max 50% of actual cost)</a:t>
            </a:r>
          </a:p>
          <a:p>
            <a:r>
              <a:rPr lang="en-US" dirty="0"/>
              <a:t>Total Cost</a:t>
            </a:r>
          </a:p>
          <a:p>
            <a:pPr lvl="1"/>
            <a:r>
              <a:rPr lang="en-US" dirty="0"/>
              <a:t>~$50K (~$1000 per acre treated)</a:t>
            </a:r>
          </a:p>
          <a:p>
            <a:r>
              <a:rPr lang="en-US" dirty="0"/>
              <a:t>Potential Funding</a:t>
            </a:r>
          </a:p>
          <a:p>
            <a:pPr lvl="1"/>
            <a:r>
              <a:rPr lang="en-US" dirty="0"/>
              <a:t>NH DES,</a:t>
            </a:r>
          </a:p>
          <a:p>
            <a:pPr lvl="2"/>
            <a:r>
              <a:rPr lang="en-US" dirty="0"/>
              <a:t> $0-$25K (depends on demand for funds and budget)</a:t>
            </a:r>
          </a:p>
          <a:p>
            <a:pPr lvl="1"/>
            <a:r>
              <a:rPr lang="en-US" dirty="0"/>
              <a:t>Nottingham Invasive Species Funds</a:t>
            </a:r>
          </a:p>
          <a:p>
            <a:pPr lvl="2"/>
            <a:r>
              <a:rPr lang="en-US" dirty="0"/>
              <a:t> $15K</a:t>
            </a:r>
          </a:p>
          <a:p>
            <a:pPr lvl="1"/>
            <a:r>
              <a:rPr lang="en-US" dirty="0"/>
              <a:t>PLIA</a:t>
            </a:r>
          </a:p>
          <a:p>
            <a:pPr lvl="2"/>
            <a:r>
              <a:rPr lang="en-US" dirty="0"/>
              <a:t>$10K</a:t>
            </a:r>
          </a:p>
          <a:p>
            <a:pPr lvl="1"/>
            <a:r>
              <a:rPr lang="en-US" dirty="0"/>
              <a:t>Other?</a:t>
            </a:r>
          </a:p>
          <a:p>
            <a:pPr lvl="2"/>
            <a:r>
              <a:rPr lang="en-US" dirty="0"/>
              <a:t>Lamprey River Advisory Committee (grant application underway)</a:t>
            </a:r>
          </a:p>
          <a:p>
            <a:pPr lvl="2"/>
            <a:r>
              <a:rPr lang="en-US" dirty="0"/>
              <a:t>NH State Park</a:t>
            </a:r>
          </a:p>
          <a:p>
            <a:pPr lvl="2"/>
            <a:r>
              <a:rPr lang="en-US" dirty="0"/>
              <a:t>Other NH Government Sources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21E41-1A1A-7622-11D4-3F84E3C3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7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1676400"/>
            <a:ext cx="411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Milfoil Status Map June 2023, color coded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5791200" cy="613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3201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Milfoil Areas 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1371600"/>
            <a:ext cx="198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– Densest Areas Treated with </a:t>
            </a:r>
            <a:r>
              <a:rPr lang="en-US" sz="1200" dirty="0" err="1"/>
              <a:t>ProcellaCOR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Gray- Less Dense Areas removed by hand pulling by professional  DASH crew</a:t>
            </a:r>
          </a:p>
          <a:p>
            <a:endParaRPr lang="en-US" sz="1200" dirty="0"/>
          </a:p>
          <a:p>
            <a:r>
              <a:rPr lang="en-US" sz="1200" dirty="0"/>
              <a:t>Red- Least Dense Areas Searched and hand pulled by lake volunteer divers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AB485-E1C7-7212-7EF1-684127F89C00}"/>
              </a:ext>
            </a:extLst>
          </p:cNvPr>
          <p:cNvSpPr txBox="1"/>
          <p:nvPr/>
        </p:nvSpPr>
        <p:spPr>
          <a:xfrm>
            <a:off x="1981200" y="230379"/>
            <a:ext cx="533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2025 Milfoil Locations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44D88-9623-8B3D-8D8D-84E26B22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47" y="834446"/>
            <a:ext cx="5568333" cy="5887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C694A-525A-D6DA-EBA1-439A3B909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160F0-12E8-F0AC-ADC3-A5691D00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C1681-42CA-AB65-26D5-77086634AFDF}"/>
              </a:ext>
            </a:extLst>
          </p:cNvPr>
          <p:cNvSpPr txBox="1"/>
          <p:nvPr/>
        </p:nvSpPr>
        <p:spPr>
          <a:xfrm>
            <a:off x="914400" y="304800"/>
            <a:ext cx="731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2025 Milfoil Not Yet Removed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89E1F-9719-3E8E-7AC6-81064EC3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64" y="1113666"/>
            <a:ext cx="6249272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5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9FAD-FA2F-BC42-0DD8-40B086D52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44769-BC70-E657-6BA9-8EC29266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83306-5EC8-9C31-C90E-87182EACCC95}"/>
              </a:ext>
            </a:extLst>
          </p:cNvPr>
          <p:cNvSpPr txBox="1"/>
          <p:nvPr/>
        </p:nvSpPr>
        <p:spPr>
          <a:xfrm>
            <a:off x="914400" y="304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Gallons of Milfoil Eliminated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893"/>
              </p:ext>
            </p:extLst>
          </p:nvPr>
        </p:nvGraphicFramePr>
        <p:xfrm>
          <a:off x="609600" y="1505495"/>
          <a:ext cx="769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20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5B332-6C35-B8AB-C937-BA46EA1A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353B-C567-CEB1-5F72-14371554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>
            <a:normAutofit/>
          </a:bodyPr>
          <a:lstStyle/>
          <a:p>
            <a:r>
              <a:rPr lang="en-US" sz="2800" dirty="0"/>
              <a:t>Pawtuckaway Bathymetric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3EFAC-2F4E-9B9A-54F1-964E44C4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C4A04-8F36-01F1-9375-8B3C7C7494E8}"/>
              </a:ext>
            </a:extLst>
          </p:cNvPr>
          <p:cNvSpPr txBox="1"/>
          <p:nvPr/>
        </p:nvSpPr>
        <p:spPr>
          <a:xfrm>
            <a:off x="6858000" y="16002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 60% of lake shallow enough for invasive growth.</a:t>
            </a:r>
          </a:p>
          <a:p>
            <a:r>
              <a:rPr lang="en-US" dirty="0"/>
              <a:t>Less than 12 feet deep.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C5B99-FEAB-5614-9764-E3AA0BA1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48" y="1643641"/>
            <a:ext cx="4810552" cy="49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1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>
            <a:normAutofit/>
          </a:bodyPr>
          <a:lstStyle/>
          <a:p>
            <a:r>
              <a:rPr lang="en-US" sz="2800" dirty="0"/>
              <a:t>Lake Areas Shallow Enough for Aquatic Invasives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96962"/>
            <a:ext cx="54626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B626A2-6B54-1DA3-250B-AB837D9CD7C7}"/>
              </a:ext>
            </a:extLst>
          </p:cNvPr>
          <p:cNvSpPr/>
          <p:nvPr/>
        </p:nvSpPr>
        <p:spPr>
          <a:xfrm>
            <a:off x="4724400" y="1554956"/>
            <a:ext cx="1981200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BB5C7-9ED1-DC32-1E46-5F89FB24C117}"/>
              </a:ext>
            </a:extLst>
          </p:cNvPr>
          <p:cNvSpPr txBox="1"/>
          <p:nvPr/>
        </p:nvSpPr>
        <p:spPr>
          <a:xfrm>
            <a:off x="2667000" y="1308735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Public Boat Launch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2E2A31-2779-0287-CBB7-D3662D0F1353}"/>
              </a:ext>
            </a:extLst>
          </p:cNvPr>
          <p:cNvCxnSpPr>
            <a:cxnSpLocks/>
          </p:cNvCxnSpPr>
          <p:nvPr/>
        </p:nvCxnSpPr>
        <p:spPr>
          <a:xfrm flipV="1">
            <a:off x="3835910" y="1371600"/>
            <a:ext cx="431290" cy="762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8D4F95-882E-9D22-515A-B163F46B9A12}"/>
              </a:ext>
            </a:extLst>
          </p:cNvPr>
          <p:cNvSpPr txBox="1"/>
          <p:nvPr/>
        </p:nvSpPr>
        <p:spPr>
          <a:xfrm>
            <a:off x="5257800" y="1152256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Town Beach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BE4878-6B0B-2794-CC00-522A029FB51B}"/>
              </a:ext>
            </a:extLst>
          </p:cNvPr>
          <p:cNvCxnSpPr>
            <a:cxnSpLocks/>
          </p:cNvCxnSpPr>
          <p:nvPr/>
        </p:nvCxnSpPr>
        <p:spPr>
          <a:xfrm>
            <a:off x="6077255" y="1398477"/>
            <a:ext cx="399745" cy="27792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8F80A-6F9E-692C-AFD8-BDAC25145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41219E-3782-8635-3547-F4F3ED23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69184"/>
            <a:ext cx="8458200" cy="40178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C453-EA27-42F7-F3A0-D53DEEED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229F5-9ED2-63B5-1494-9BFA773BA254}"/>
              </a:ext>
            </a:extLst>
          </p:cNvPr>
          <p:cNvSpPr txBox="1"/>
          <p:nvPr/>
        </p:nvSpPr>
        <p:spPr>
          <a:xfrm>
            <a:off x="457200" y="230379"/>
            <a:ext cx="777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Northern Milfoil Infestation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BAD3D-9E17-B66D-9B94-7EE5952CD545}"/>
              </a:ext>
            </a:extLst>
          </p:cNvPr>
          <p:cNvSpPr txBox="1"/>
          <p:nvPr/>
        </p:nvSpPr>
        <p:spPr>
          <a:xfrm>
            <a:off x="2684526" y="203903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Heavily Infested Areas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07157A-CEF1-7281-F5C0-36119FE7724B}"/>
              </a:ext>
            </a:extLst>
          </p:cNvPr>
          <p:cNvCxnSpPr>
            <a:cxnSpLocks/>
          </p:cNvCxnSpPr>
          <p:nvPr/>
        </p:nvCxnSpPr>
        <p:spPr>
          <a:xfrm>
            <a:off x="4057917" y="2478322"/>
            <a:ext cx="1486168" cy="85349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8D13A2-2A2D-069E-974C-BA0E6163CA5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37126" y="2362200"/>
            <a:ext cx="2573274" cy="75902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638435-7CD0-3CF1-8EED-07C31C3240D1}"/>
              </a:ext>
            </a:extLst>
          </p:cNvPr>
          <p:cNvCxnSpPr>
            <a:cxnSpLocks/>
          </p:cNvCxnSpPr>
          <p:nvPr/>
        </p:nvCxnSpPr>
        <p:spPr>
          <a:xfrm>
            <a:off x="3885937" y="2648526"/>
            <a:ext cx="1791498" cy="153736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C69154-1481-B819-07DD-CC066CDC5C65}"/>
              </a:ext>
            </a:extLst>
          </p:cNvPr>
          <p:cNvSpPr txBox="1"/>
          <p:nvPr/>
        </p:nvSpPr>
        <p:spPr>
          <a:xfrm>
            <a:off x="5568469" y="3363818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 Gal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8AE9F-2833-A401-6B65-A04C1C84F8AC}"/>
              </a:ext>
            </a:extLst>
          </p:cNvPr>
          <p:cNvSpPr txBox="1"/>
          <p:nvPr/>
        </p:nvSpPr>
        <p:spPr>
          <a:xfrm>
            <a:off x="7267040" y="3150775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65 Gal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4769D3-312B-6246-5D26-AE08603B07EE}"/>
              </a:ext>
            </a:extLst>
          </p:cNvPr>
          <p:cNvSpPr txBox="1"/>
          <p:nvPr/>
        </p:nvSpPr>
        <p:spPr>
          <a:xfrm>
            <a:off x="6537960" y="4062777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163 Gal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11435-A933-EDCB-E5B7-1F2F2EA3FBB0}"/>
              </a:ext>
            </a:extLst>
          </p:cNvPr>
          <p:cNvSpPr txBox="1"/>
          <p:nvPr/>
        </p:nvSpPr>
        <p:spPr>
          <a:xfrm>
            <a:off x="6029174" y="2036213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Town Beach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165BB9-BD25-6DA3-5D3F-31EFEE8EE4BE}"/>
              </a:ext>
            </a:extLst>
          </p:cNvPr>
          <p:cNvCxnSpPr>
            <a:cxnSpLocks/>
          </p:cNvCxnSpPr>
          <p:nvPr/>
        </p:nvCxnSpPr>
        <p:spPr>
          <a:xfrm>
            <a:off x="6858000" y="2202668"/>
            <a:ext cx="762000" cy="3642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5DF8B0-482B-2C46-A3A5-EA135243FC1B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D4E8A6-60D4-E06E-77B6-93612C3E6C28}"/>
              </a:ext>
            </a:extLst>
          </p:cNvPr>
          <p:cNvSpPr txBox="1"/>
          <p:nvPr/>
        </p:nvSpPr>
        <p:spPr>
          <a:xfrm>
            <a:off x="1726690" y="1673132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Public Boat Launch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4B922A-CA29-7491-6D02-973E48A18628}"/>
              </a:ext>
            </a:extLst>
          </p:cNvPr>
          <p:cNvCxnSpPr>
            <a:cxnSpLocks/>
          </p:cNvCxnSpPr>
          <p:nvPr/>
        </p:nvCxnSpPr>
        <p:spPr>
          <a:xfrm flipH="1" flipV="1">
            <a:off x="1219200" y="1673132"/>
            <a:ext cx="455217" cy="12311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26F34FF-3979-98B2-0D1A-6BEC6D555E39}"/>
              </a:ext>
            </a:extLst>
          </p:cNvPr>
          <p:cNvSpPr txBox="1"/>
          <p:nvPr/>
        </p:nvSpPr>
        <p:spPr>
          <a:xfrm>
            <a:off x="4928101" y="5860165"/>
            <a:ext cx="3219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Heavy weed cover, shallow water, 1-2’ silt make it extremely difficult for divers to remove milfoil successfully in this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07090-9A77-BB37-463B-3DD3243800F9}"/>
              </a:ext>
            </a:extLst>
          </p:cNvPr>
          <p:cNvSpPr txBox="1"/>
          <p:nvPr/>
        </p:nvSpPr>
        <p:spPr>
          <a:xfrm>
            <a:off x="762000" y="583296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area is a major traffic channel for transient power boats entering the lake and popular with fishermen</a:t>
            </a:r>
          </a:p>
        </p:txBody>
      </p:sp>
    </p:spTree>
    <p:extLst>
      <p:ext uri="{BB962C8B-B14F-4D97-AF65-F5344CB8AC3E}">
        <p14:creationId xmlns:p14="http://schemas.microsoft.com/office/powerpoint/2010/main" val="377170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PLIA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Volunteer Milfoil Team has continued to search, mark and remove milfoil to the limit of available resources</a:t>
            </a:r>
          </a:p>
          <a:p>
            <a:pPr lvl="1"/>
            <a:r>
              <a:rPr lang="en-US" sz="1600" dirty="0"/>
              <a:t>Over 720 volunteer hours this summer not including Weed Watcher time</a:t>
            </a:r>
          </a:p>
          <a:p>
            <a:r>
              <a:rPr lang="en-US" sz="2000" dirty="0"/>
              <a:t>PLIA has paid for some professional diver work to remove milfoil beyond volunteer resource</a:t>
            </a:r>
          </a:p>
          <a:p>
            <a:r>
              <a:rPr lang="en-US" sz="2000" dirty="0"/>
              <a:t>Volunteer Weed Control Diver has spent hundreds of hours building a DASH boat to remove milfoil more productively with less regrowth</a:t>
            </a:r>
          </a:p>
          <a:p>
            <a:pPr lvl="1"/>
            <a:r>
              <a:rPr lang="en-US" sz="1600" dirty="0"/>
              <a:t>Many lake residents have donated to help defer the costs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FF73-4092-4F42-A79F-8C911B341BE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A group of people on a boat&#10;&#10;AI-generated content may be incorrect.">
            <a:extLst>
              <a:ext uri="{FF2B5EF4-FFF2-40B4-BE49-F238E27FC236}">
                <a16:creationId xmlns:a16="http://schemas.microsoft.com/office/drawing/2014/main" id="{D4EB1E23-B265-ACF9-BBA5-87C81852E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08704"/>
            <a:ext cx="3447288" cy="22981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14895</TotalTime>
  <Words>521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Pawtuckaway Lake  Milfoil Status and Outlook Nottingham BOS Presentation October 6, 2025</vt:lpstr>
      <vt:lpstr>PowerPoint Presentation</vt:lpstr>
      <vt:lpstr>PowerPoint Presentation</vt:lpstr>
      <vt:lpstr>PowerPoint Presentation</vt:lpstr>
      <vt:lpstr>PowerPoint Presentation</vt:lpstr>
      <vt:lpstr>Pawtuckaway Bathymetric Map</vt:lpstr>
      <vt:lpstr>Lake Areas Shallow Enough for Aquatic Invasives</vt:lpstr>
      <vt:lpstr>PowerPoint Presentation</vt:lpstr>
      <vt:lpstr>PLIA Activities</vt:lpstr>
      <vt:lpstr>2025 Summary</vt:lpstr>
      <vt:lpstr>Action Plan</vt:lpstr>
      <vt:lpstr>Cost Estimate (tentative)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Nottingham BOS Presentation Milfoil Status June 28, 2021</dc:title>
  <dc:creator>Neil Santos</dc:creator>
  <cp:lastModifiedBy>Neil Santos</cp:lastModifiedBy>
  <cp:revision>90</cp:revision>
  <dcterms:created xsi:type="dcterms:W3CDTF">2021-06-27T13:35:07Z</dcterms:created>
  <dcterms:modified xsi:type="dcterms:W3CDTF">2025-10-06T14:49:03Z</dcterms:modified>
</cp:coreProperties>
</file>